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201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9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49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497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3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4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1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07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7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6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0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6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9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9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9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5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8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9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4;%20&#1074;&#1085;&#1077;&#1089;&#1077;&#1085;&#1080;&#1080;%20&#1080;&#1079;&#1084;&#1077;&#1085;&#1077;&#1085;&#1080;&#1081;%20&#1074;%20&#1054;&#1054;&#1055;%20&#1085;&#1072;%202015-2016%20&#1091;&#1095;.&#1075;&#1086;&#1076;.jpg" TargetMode="External"/><Relationship Id="rId2" Type="http://schemas.openxmlformats.org/officeDocument/2006/relationships/hyperlink" Target="&#1055;&#1088;&#1080;&#1084;&#1077;&#1088;&#1085;&#1072;&#1103;%20&#1086;&#1089;&#1085;&#1086;&#1074;&#1085;&#1072;&#1103;%20&#1086;&#1073;&#1088;&#1072;&#1079;&#1086;&#1074;&#1072;&#1090;&#1077;&#1083;&#1100;&#1085;&#1072;&#1103;%20&#1087;&#1088;&#1086;&#1075;&#1088;&#1072;&#1084;&#1084;&#1072;%20&#1076;&#1086;&#1096;&#1082;&#1086;&#1083;&#1100;&#1085;&#1086;&#1075;&#1086;%20&#1086;&#1073;&#1088;&#1072;&#1079;&#1086;&#1074;&#1072;&#1085;&#1080;&#1103;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82;&#1072;&#1079;%20&#1086;&#1073;%20&#1091;&#1090;&#1074;&#1077;&#1088;&#1078;&#1076;&#1077;&#1085;&#1080;&#1080;%20&#1054;&#1054;&#1055;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7972452" cy="3143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Проектирование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и разработка основной образовательной программы дошкольного учреждения в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соответствии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 ФГОС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ДО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230969"/>
            <a:ext cx="4257676" cy="56102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b="1" dirty="0" smtClean="0"/>
              <a:t>Часть Программы, формируемая участниками образовательных отношений</a:t>
            </a:r>
            <a:endParaRPr lang="ru-RU" sz="2800" dirty="0" smtClean="0"/>
          </a:p>
          <a:p>
            <a:pPr>
              <a:buNone/>
            </a:pPr>
            <a:r>
              <a:rPr lang="ru-RU" sz="2200" b="1" i="1" dirty="0" smtClean="0"/>
              <a:t>Познавательное развитие детей посредством формирования  основ экологической культуры</a:t>
            </a:r>
            <a:r>
              <a:rPr lang="ru-RU" sz="2200" dirty="0" smtClean="0"/>
              <a:t>.</a:t>
            </a:r>
          </a:p>
          <a:p>
            <a:pPr>
              <a:buNone/>
            </a:pPr>
            <a:r>
              <a:rPr lang="ru-RU" sz="2200" dirty="0" smtClean="0"/>
              <a:t>Пояснительная записка.  </a:t>
            </a:r>
          </a:p>
          <a:p>
            <a:pPr>
              <a:buNone/>
            </a:pPr>
            <a:r>
              <a:rPr lang="ru-RU" sz="2200" dirty="0" smtClean="0"/>
              <a:t>1.1. Цели и задачи </a:t>
            </a:r>
          </a:p>
          <a:p>
            <a:pPr>
              <a:buNone/>
            </a:pPr>
            <a:r>
              <a:rPr lang="ru-RU" sz="2200" dirty="0" smtClean="0"/>
              <a:t>1.2. Принципы и подходы </a:t>
            </a:r>
          </a:p>
          <a:p>
            <a:pPr>
              <a:buNone/>
            </a:pPr>
            <a:r>
              <a:rPr lang="ru-RU" sz="2200" dirty="0" smtClean="0"/>
              <a:t>1.3.Значимые  характеристики</a:t>
            </a:r>
          </a:p>
          <a:p>
            <a:pPr>
              <a:buNone/>
            </a:pPr>
            <a:r>
              <a:rPr lang="ru-RU" sz="2200" dirty="0" smtClean="0"/>
              <a:t>Психолого-педагогические предпосылки экологического воспитания дошкольников</a:t>
            </a:r>
          </a:p>
          <a:p>
            <a:pPr>
              <a:buNone/>
            </a:pPr>
            <a:r>
              <a:rPr lang="ru-RU" sz="2200" dirty="0" smtClean="0"/>
              <a:t>1.4. Планируемые результаты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65180" y="631518"/>
            <a:ext cx="4095459" cy="480914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Выбор приоритетного направления обусловлен рядом причин: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-Актуальность проблемы формирования экологического сознания в современном обществе;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-Широкая возможность разных направлений экологической деятельности детей на их познавательное развитие;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-Возможность интегрировать содержание экологического образования во все образовательные области;</a:t>
            </a:r>
          </a:p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-Территориальные условия;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Обширная методическая база;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Готовность педагогического коллектива использовать различные формы и методы экологического воспитания в целях познавательного развития дошкольников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071670" y="3071810"/>
            <a:ext cx="4786346" cy="307183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Образовательные области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15276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Содержательный раздел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66443" y="2031597"/>
            <a:ext cx="857256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Обязательная часть Программы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2.1. Содержание психолого-педагогической работы по освоению детьми образовательных областей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1929" y="2597957"/>
            <a:ext cx="3095625" cy="1368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Социально –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коммуникативное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68000" y="2258793"/>
            <a:ext cx="3168650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Познавательное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66861" y="3809088"/>
            <a:ext cx="3000364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Речевое развитие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79308" y="4779399"/>
            <a:ext cx="3311525" cy="1366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Художественно –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эстетическое 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развитие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98518" y="5196629"/>
            <a:ext cx="3419475" cy="9160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Физическое</a:t>
            </a:r>
          </a:p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развитие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4" y="234607"/>
            <a:ext cx="9144000" cy="5817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   2.2. Содержание коррекционной   работы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07111" y="928670"/>
            <a:ext cx="435771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2.2.1.Возрастные особенности психического развития детей  дошкольного  возраста групп компенсирующей направленности.</a:t>
            </a:r>
          </a:p>
          <a:p>
            <a:pPr>
              <a:buNone/>
            </a:pPr>
            <a:r>
              <a:rPr lang="ru-RU" sz="1600" dirty="0" smtClean="0"/>
              <a:t>2.2.2. </a:t>
            </a:r>
            <a:r>
              <a:rPr lang="ru-RU" sz="1600" dirty="0" err="1" smtClean="0"/>
              <a:t>Психолого-медико-педагогическое</a:t>
            </a:r>
            <a:r>
              <a:rPr lang="ru-RU" sz="1600" dirty="0" smtClean="0"/>
              <a:t> обследование и сопровождение детей с ограниченными возможностями здоровья</a:t>
            </a:r>
          </a:p>
          <a:p>
            <a:pPr>
              <a:buNone/>
            </a:pPr>
            <a:r>
              <a:rPr lang="ru-RU" sz="1600" dirty="0" smtClean="0"/>
              <a:t>2.2.3.Основные направления работы в группах компенсирующей направленности по образовательным областям.</a:t>
            </a:r>
          </a:p>
          <a:p>
            <a:pPr>
              <a:buNone/>
            </a:pPr>
            <a:r>
              <a:rPr lang="ru-RU" sz="1600" dirty="0" smtClean="0"/>
              <a:t>2.2.4.Наличие специальных условий обучения и воспитания детей с ограниченными возможностями здоровья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71525" y="2775799"/>
            <a:ext cx="2643206" cy="11430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РЕБЕНОК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4799" y="1606197"/>
            <a:ext cx="1785950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Воспитатель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1674" y="1581452"/>
            <a:ext cx="1643074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Учитель-дефектолог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78549" y="2673120"/>
            <a:ext cx="1428760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Учитель-логопед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2983" y="2744558"/>
            <a:ext cx="1285884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Педагог-психолог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1923" y="3970146"/>
            <a:ext cx="1928826" cy="7143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Музыкальный руководитель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93194" y="3970146"/>
            <a:ext cx="1643074" cy="6429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Инструктор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физо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742094" cy="414340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2.3. </a:t>
            </a:r>
            <a:r>
              <a:rPr lang="ru-RU" sz="2000" dirty="0" err="1" smtClean="0"/>
              <a:t>Психолого</a:t>
            </a:r>
            <a:r>
              <a:rPr lang="ru-RU" sz="2000" dirty="0" smtClean="0"/>
              <a:t> – педагогические  условия реализации Программы </a:t>
            </a:r>
          </a:p>
          <a:p>
            <a:pPr>
              <a:buNone/>
            </a:pPr>
            <a:r>
              <a:rPr lang="ru-RU" sz="2000" dirty="0" smtClean="0"/>
              <a:t>2.3.1. Способы и направления  поддержки  детской  инициативы </a:t>
            </a:r>
          </a:p>
          <a:p>
            <a:pPr>
              <a:buNone/>
            </a:pPr>
            <a:r>
              <a:rPr lang="ru-RU" sz="2000" dirty="0" smtClean="0"/>
              <a:t>2.3.2. Взаимодействие МБДОУ с семьями воспитанников </a:t>
            </a:r>
          </a:p>
          <a:p>
            <a:pPr>
              <a:buNone/>
            </a:pPr>
            <a:r>
              <a:rPr lang="ru-RU" sz="2000" dirty="0" smtClean="0"/>
              <a:t>2.3.3. Преемственность МБДОУ и школы</a:t>
            </a:r>
          </a:p>
          <a:p>
            <a:pPr>
              <a:buNone/>
            </a:pPr>
            <a:r>
              <a:rPr lang="ru-RU" sz="2000" dirty="0" smtClean="0"/>
              <a:t>2.3.4. Дополнительные образовательные услуги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97662" cy="115196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Часть Программы, формируемая участниками образовательных отношений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4671" y="1484784"/>
            <a:ext cx="7859216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2.1. Содержание психолого-педагогической работы по экологическому воспитанию.</a:t>
            </a:r>
          </a:p>
          <a:p>
            <a:pPr>
              <a:buNone/>
            </a:pPr>
            <a:r>
              <a:rPr lang="ru-RU" dirty="0" smtClean="0"/>
              <a:t>2.2.  Формы и методы работы с детьми дошкольного возраста по экологическому воспитанию.</a:t>
            </a:r>
          </a:p>
          <a:p>
            <a:pPr>
              <a:buNone/>
            </a:pPr>
            <a:r>
              <a:rPr lang="ru-RU" dirty="0" smtClean="0"/>
              <a:t>2.3. Программно – методическое обеспечение</a:t>
            </a:r>
          </a:p>
          <a:p>
            <a:pPr>
              <a:buNone/>
            </a:pPr>
            <a:r>
              <a:rPr lang="ru-RU" dirty="0" smtClean="0"/>
              <a:t>2.4.   Развивающая предметно-пространственная среда по экологическому воспитанию дошкольников</a:t>
            </a:r>
          </a:p>
          <a:p>
            <a:pPr>
              <a:buNone/>
            </a:pPr>
            <a:r>
              <a:rPr lang="ru-RU" dirty="0" smtClean="0"/>
              <a:t>2.5. Взаимодействие МБДОУ с социумом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" y="163169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Организационный раздел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146742"/>
            <a:ext cx="5257808" cy="4279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3.1. Организация режима пребывания детей в МБДОУ</a:t>
            </a:r>
          </a:p>
          <a:p>
            <a:pPr>
              <a:buNone/>
            </a:pPr>
            <a:r>
              <a:rPr lang="ru-RU" dirty="0" smtClean="0"/>
              <a:t>3.1.1. Ежедневная организация жизни и деятельности детей в группах (по возрастам)</a:t>
            </a:r>
          </a:p>
          <a:p>
            <a:pPr>
              <a:buNone/>
            </a:pPr>
            <a:r>
              <a:rPr lang="ru-RU" dirty="0" smtClean="0"/>
              <a:t>3.1.2 Проектирование воспитательно-образовательного процесса в соответствии с контингентом воспитанников, их индивидуальными и возрастными особенностями.</a:t>
            </a:r>
          </a:p>
          <a:p>
            <a:pPr>
              <a:buNone/>
            </a:pPr>
            <a:r>
              <a:rPr lang="ru-RU" dirty="0" smtClean="0"/>
              <a:t>3.2. Организация предметно – пространственной развивающей образовательной среды МБДОУ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65041" y="857232"/>
            <a:ext cx="2714644" cy="6429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Режим дня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7725" y="1643050"/>
            <a:ext cx="3143272" cy="92869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Система физкультурно-оздоровительных мероприятий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585118"/>
            <a:ext cx="4539328" cy="77270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Примерное комплексно-тематическое планирование по возрастным группам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79289" y="2714620"/>
            <a:ext cx="3000396" cy="178595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объем образовательной нагрузки, включая реализацию дополнительных образовательных программ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64810" y="5593862"/>
            <a:ext cx="5786478" cy="6429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Организация образовательного процесса в режимных моментах по видам деятельности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58" y="1071546"/>
            <a:ext cx="3786214" cy="3286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3.3. Кадровые условия реализации Программы</a:t>
            </a:r>
          </a:p>
          <a:p>
            <a:pPr>
              <a:buNone/>
            </a:pPr>
            <a:r>
              <a:rPr lang="ru-RU" dirty="0" smtClean="0"/>
              <a:t>3.4. Материально-техническое обеспечение Программы</a:t>
            </a:r>
          </a:p>
          <a:p>
            <a:pPr>
              <a:buNone/>
            </a:pPr>
            <a:r>
              <a:rPr lang="ru-RU" dirty="0" smtClean="0"/>
              <a:t>3.5. Финансовые условия реализации Программы</a:t>
            </a:r>
          </a:p>
          <a:p>
            <a:pPr>
              <a:buNone/>
            </a:pPr>
            <a:r>
              <a:rPr lang="ru-RU" dirty="0" smtClean="0"/>
              <a:t>3.6. Перечень нормативных и нормативно-методических документов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stock-photo-standing-a-book-file-671676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500570"/>
            <a:ext cx="2825750" cy="1943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857232"/>
            <a:ext cx="4214842" cy="52149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</a:rPr>
              <a:t>Объем действующих расходных обязательств отражается в государственном (муниципальном) задании образовательной организации, реализующей программу дошкольного образования. Государственное задание устанавливает показатели, характеризующие качество и объем государственной (муниципальной) услуги (работы) по предоставлению общедоступного бесплатного дошкольного образования, а также по уходу и присмотру за детьми в государственных (муниципальных) организациях, а также порядок ее оказания (выполнения).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1000">
              <a:schemeClr val="accent1">
                <a:tint val="23500"/>
                <a:satMod val="160000"/>
              </a:schemeClr>
            </a:gs>
            <a:gs pos="3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683568" y="1196752"/>
            <a:ext cx="7286676" cy="2857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accent3">
                    <a:lumMod val="75000"/>
                  </a:schemeClr>
                </a:solidFill>
              </a:rPr>
              <a:t>Желаем успеха!</a:t>
            </a:r>
            <a:endParaRPr lang="ru-RU" sz="8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Нормативно-правовая база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ФЗ 273 от 29.12.2012г. «Об образовании в Российской Федерации»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Приказ </a:t>
            </a:r>
            <a:r>
              <a:rPr lang="ru-RU" sz="2400" b="1" dirty="0" err="1">
                <a:solidFill>
                  <a:schemeClr val="accent4">
                    <a:lumMod val="75000"/>
                  </a:schemeClr>
                </a:solidFill>
              </a:rPr>
              <a:t>Минобрнауки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 России № 1155 от 17.10.2013 «Об утверждении федерального государственного образовательного стандарта дошкольного образования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Приказ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Минобрнауки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РФ от 30.08.2013 № 1014 «Об утверждении Порядка и организации осуществления образовательной деятельности по ООП ДО»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Примерная основная образовательная программа дошкольного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образования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Методические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рекомендации по использованию примерной основной образовательной программы дошкольного образования при разработке ООП дошкольного образования в образовательной организации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Устав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МБДОУ</a:t>
            </a:r>
          </a:p>
          <a:p>
            <a:pPr>
              <a:lnSpc>
                <a:spcPct val="90000"/>
              </a:lnSpc>
            </a:pP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СанПиН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2.4.1.3049-13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Локальные акты МБДОУ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Функции руководителя ДОУ в разработке ООП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3116"/>
            <a:ext cx="3357586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Управленческая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500570"/>
            <a:ext cx="3929090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Контролирующая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2143116"/>
            <a:ext cx="4000528" cy="714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Организационная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071810"/>
            <a:ext cx="3429024" cy="128588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Разработка нормативной документации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Издание приказов 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071810"/>
            <a:ext cx="4000528" cy="128588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Создание условий для деятельности Рабочей группы по разработке ООП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Координация деятельности РГ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429264"/>
            <a:ext cx="4429156" cy="114300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Контроль за функционированием РГ;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Анализ результативности работы РГ;</a:t>
            </a:r>
          </a:p>
          <a:p>
            <a:pPr algn="ctr">
              <a:buFontTx/>
              <a:buChar char="-"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4500570"/>
            <a:ext cx="3929090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Деятельностная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5429264"/>
            <a:ext cx="4143436" cy="114300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Участие в разработке разделов программы, касающихся кадрового, финансового, материально-технического обеспечения ООП;</a:t>
            </a:r>
          </a:p>
          <a:p>
            <a:pPr algn="ctr">
              <a:buFontTx/>
              <a:buChar char="-"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6672"/>
            <a:ext cx="8929718" cy="11430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Алгоритм действий по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разработке ООП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1772816"/>
            <a:ext cx="6286544" cy="414340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Разработка и утверждение: </a:t>
            </a:r>
          </a:p>
          <a:p>
            <a:pPr>
              <a:buNone/>
            </a:pPr>
            <a:r>
              <a:rPr lang="ru-RU" dirty="0" smtClean="0"/>
              <a:t>- Положение о рабочей группе по</a:t>
            </a:r>
          </a:p>
          <a:p>
            <a:pPr>
              <a:buNone/>
            </a:pPr>
            <a:r>
              <a:rPr lang="ru-RU" dirty="0" smtClean="0"/>
              <a:t> разработке ООП </a:t>
            </a:r>
            <a:r>
              <a:rPr lang="ru-RU" dirty="0" smtClean="0"/>
              <a:t>ДОУ.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-Приказ о создании рабочей группы по</a:t>
            </a:r>
          </a:p>
          <a:p>
            <a:pPr>
              <a:buNone/>
            </a:pPr>
            <a:r>
              <a:rPr lang="ru-RU" dirty="0" smtClean="0"/>
              <a:t> разработке </a:t>
            </a:r>
            <a:r>
              <a:rPr lang="ru-RU" dirty="0" smtClean="0"/>
              <a:t>ООП.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Утверждение:</a:t>
            </a:r>
          </a:p>
          <a:p>
            <a:pPr>
              <a:buNone/>
            </a:pPr>
            <a:r>
              <a:rPr lang="ru-RU" dirty="0" smtClean="0"/>
              <a:t>План работы  по  разработке основной</a:t>
            </a:r>
          </a:p>
          <a:p>
            <a:pPr>
              <a:buNone/>
            </a:pPr>
            <a:r>
              <a:rPr lang="ru-RU" dirty="0" smtClean="0"/>
              <a:t> образовательной программы </a:t>
            </a:r>
            <a:r>
              <a:rPr lang="ru-RU" dirty="0" smtClean="0"/>
              <a:t>ДОО.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Навигация по образовательным программам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71678"/>
            <a:ext cx="457203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57818" y="2071678"/>
            <a:ext cx="3500462" cy="400052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Оптимальный выбор образовательной программы дошкольного образования</a:t>
            </a: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Анализ возможностей</a:t>
            </a: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Приоритеты направлений развития воспитанников</a:t>
            </a:r>
          </a:p>
          <a:p>
            <a:pPr algn="ctr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Деятельность рабочей группы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3900486" cy="47529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Заседания рабочей группы по разработке ООП:</a:t>
            </a:r>
          </a:p>
          <a:p>
            <a:pPr>
              <a:buFontTx/>
              <a:buChar char="-"/>
            </a:pPr>
            <a:r>
              <a:rPr lang="ru-RU" sz="2000" dirty="0" smtClean="0"/>
              <a:t>Протоколы заседаний</a:t>
            </a:r>
          </a:p>
          <a:p>
            <a:pPr>
              <a:buFontTx/>
              <a:buChar char="-"/>
            </a:pPr>
            <a:r>
              <a:rPr lang="ru-RU" sz="2000" dirty="0" smtClean="0"/>
              <a:t>Распределение полномочий членов РГ</a:t>
            </a:r>
          </a:p>
          <a:p>
            <a:pPr>
              <a:buFontTx/>
              <a:buChar char="-"/>
            </a:pPr>
            <a:r>
              <a:rPr lang="ru-RU" sz="2000" dirty="0" smtClean="0"/>
              <a:t>Проектирование содержания разделов ООП</a:t>
            </a:r>
          </a:p>
          <a:p>
            <a:r>
              <a:rPr lang="ru-RU" sz="2000" dirty="0" smtClean="0"/>
              <a:t>Представление ООП на Педагогическом совете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Внесение изменений в ООП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Содержимое 3">
            <a:hlinkClick r:id="rId2" action="ppaction://hlinkfile"/>
          </p:cNvPr>
          <p:cNvSpPr>
            <a:spLocks noGrp="1"/>
          </p:cNvSpPr>
          <p:nvPr>
            <p:ph sz="quarter" idx="13"/>
          </p:nvPr>
        </p:nvSpPr>
        <p:spPr>
          <a:xfrm>
            <a:off x="323528" y="1134011"/>
            <a:ext cx="8229600" cy="107157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Примерная основная образовательная программа дошкольного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образования.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hlinkClick r:id="rId3" action="ppaction://hlinkfile"/>
          </p:cNvPr>
          <p:cNvSpPr/>
          <p:nvPr/>
        </p:nvSpPr>
        <p:spPr>
          <a:xfrm>
            <a:off x="964381" y="2283500"/>
            <a:ext cx="7215238" cy="157163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Изменение наименования ДОУ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 внесении изменений в ООП на 2015-2016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уч.год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hlinkClick r:id="rId4" action="ppaction://hlinkfile"/>
          </p:cNvPr>
          <p:cNvSpPr/>
          <p:nvPr/>
        </p:nvSpPr>
        <p:spPr>
          <a:xfrm>
            <a:off x="1259632" y="3933056"/>
            <a:ext cx="6769602" cy="159329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Изменение структурного состава МБДОУ на учебный год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286248" y="1643050"/>
            <a:ext cx="4643470" cy="3786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Часть Программы, формируемая участниками                                               образовательных отношений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Структура ООП МБДОУ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7224" y="1785926"/>
            <a:ext cx="4286280" cy="12858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Целевой раздел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6" y="3214686"/>
            <a:ext cx="4286280" cy="12858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Содержательный раздел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934" y="4929198"/>
            <a:ext cx="4286280" cy="12858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Организационный раздел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" y="188640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Целевой раздел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8205" y="908720"/>
            <a:ext cx="4286280" cy="535785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b="1" dirty="0" smtClean="0"/>
              <a:t>Обязательная часть Программы</a:t>
            </a:r>
            <a:endParaRPr lang="ru-RU" sz="2900" dirty="0" smtClean="0"/>
          </a:p>
          <a:p>
            <a:pPr>
              <a:buNone/>
            </a:pPr>
            <a:r>
              <a:rPr lang="ru-RU" sz="2900" dirty="0" smtClean="0"/>
              <a:t>1.1. Пояснительная записка</a:t>
            </a:r>
          </a:p>
          <a:p>
            <a:pPr>
              <a:buNone/>
            </a:pPr>
            <a:r>
              <a:rPr lang="ru-RU" sz="2900" dirty="0" smtClean="0"/>
              <a:t>1.1.1. Цели и задачи реализации Программы</a:t>
            </a:r>
          </a:p>
          <a:p>
            <a:pPr>
              <a:buNone/>
            </a:pPr>
            <a:r>
              <a:rPr lang="ru-RU" sz="2900" dirty="0" smtClean="0"/>
              <a:t>1.1.2. Принципы и подходы к формированию Программы</a:t>
            </a:r>
          </a:p>
          <a:p>
            <a:pPr>
              <a:buNone/>
            </a:pPr>
            <a:r>
              <a:rPr lang="ru-RU" sz="2900" dirty="0" smtClean="0"/>
              <a:t>1.1.3. Возрастные и индивидуальные особенности контингента детей, воспитывающихся в образовательном учреждении </a:t>
            </a:r>
          </a:p>
          <a:p>
            <a:pPr>
              <a:buNone/>
            </a:pPr>
            <a:r>
              <a:rPr lang="ru-RU" sz="2900" dirty="0" smtClean="0"/>
              <a:t>1.2. Планируемые результаты</a:t>
            </a:r>
          </a:p>
          <a:p>
            <a:pPr>
              <a:buNone/>
            </a:pPr>
            <a:r>
              <a:rPr lang="ru-RU" sz="2900" dirty="0" smtClean="0"/>
              <a:t>1.2.1.Целевые ориентиры в раннем возрасте</a:t>
            </a:r>
          </a:p>
          <a:p>
            <a:pPr>
              <a:buNone/>
            </a:pPr>
            <a:r>
              <a:rPr lang="ru-RU" sz="2900" dirty="0" smtClean="0"/>
              <a:t>1.2.2.  Целевые ориентиры на этапе завершения освоения Программы</a:t>
            </a:r>
          </a:p>
          <a:p>
            <a:pPr>
              <a:buNone/>
            </a:pPr>
            <a:r>
              <a:rPr lang="ru-RU" sz="2900" dirty="0" smtClean="0"/>
              <a:t>1.2.3.  Планируемые результаты освоения Программы детьми в соответствии с возрастом</a:t>
            </a:r>
          </a:p>
          <a:p>
            <a:pPr>
              <a:buNone/>
            </a:pPr>
            <a:r>
              <a:rPr lang="ru-RU" sz="2900" dirty="0" smtClean="0"/>
              <a:t>1.3. Развивающее оценивание качества образовательной деятельности по Программе</a:t>
            </a:r>
          </a:p>
          <a:p>
            <a:endParaRPr lang="ru-RU" sz="29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837282"/>
            <a:ext cx="4071966" cy="542928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Цель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- проектирование социальных ситуаций развития ребенка и развивающей предметно-пространственной среды, обеспечивающих позитивную социализацию, мотивацию и поддержку индивидуальности детей через общение, игру, познавательно-исследовательскую деятельность и другие формы активности. Программа направлена на развитие самостоятельности,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ребенка к миру.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653</TotalTime>
  <Words>872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Impact</vt:lpstr>
      <vt:lpstr>Wingdings</vt:lpstr>
      <vt:lpstr>Главное мероприятие</vt:lpstr>
      <vt:lpstr>Презентация PowerPoint</vt:lpstr>
      <vt:lpstr> Нормативно-правовая база</vt:lpstr>
      <vt:lpstr>Функции руководителя ДОУ в разработке ООП</vt:lpstr>
      <vt:lpstr>Алгоритм действий по  разработке ООП</vt:lpstr>
      <vt:lpstr>Навигация по образовательным программам</vt:lpstr>
      <vt:lpstr>Деятельность рабочей группы</vt:lpstr>
      <vt:lpstr>Внесение изменений в ООП</vt:lpstr>
      <vt:lpstr>Структура ООП МБДОУ</vt:lpstr>
      <vt:lpstr>Целевой раздел</vt:lpstr>
      <vt:lpstr>Презентация PowerPoint</vt:lpstr>
      <vt:lpstr>Содержательный раздел</vt:lpstr>
      <vt:lpstr>    2.2. Содержание коррекционной   работы</vt:lpstr>
      <vt:lpstr>Презентация PowerPoint</vt:lpstr>
      <vt:lpstr>Часть Программы, формируемая участниками образовательных отношений</vt:lpstr>
      <vt:lpstr>Организационный раздел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154»</dc:title>
  <dc:creator>User</dc:creator>
  <cp:lastModifiedBy>Андрей Ворончихин</cp:lastModifiedBy>
  <cp:revision>75</cp:revision>
  <dcterms:created xsi:type="dcterms:W3CDTF">2015-11-25T14:44:13Z</dcterms:created>
  <dcterms:modified xsi:type="dcterms:W3CDTF">2019-05-08T12:20:55Z</dcterms:modified>
</cp:coreProperties>
</file>